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9" r:id="rId3"/>
    <p:sldId id="260" r:id="rId4"/>
    <p:sldId id="273" r:id="rId5"/>
    <p:sldId id="261" r:id="rId6"/>
    <p:sldId id="274" r:id="rId7"/>
    <p:sldId id="262" r:id="rId8"/>
    <p:sldId id="275" r:id="rId9"/>
    <p:sldId id="263" r:id="rId10"/>
    <p:sldId id="276" r:id="rId11"/>
    <p:sldId id="264" r:id="rId12"/>
    <p:sldId id="277" r:id="rId13"/>
    <p:sldId id="265" r:id="rId14"/>
    <p:sldId id="278" r:id="rId15"/>
    <p:sldId id="266" r:id="rId16"/>
    <p:sldId id="279" r:id="rId17"/>
    <p:sldId id="267" r:id="rId18"/>
    <p:sldId id="288" r:id="rId19"/>
    <p:sldId id="268" r:id="rId20"/>
    <p:sldId id="281" r:id="rId21"/>
    <p:sldId id="269" r:id="rId22"/>
    <p:sldId id="282" r:id="rId23"/>
    <p:sldId id="270" r:id="rId24"/>
    <p:sldId id="283" r:id="rId25"/>
    <p:sldId id="271" r:id="rId26"/>
    <p:sldId id="289" r:id="rId27"/>
    <p:sldId id="272" r:id="rId28"/>
    <p:sldId id="285" r:id="rId29"/>
    <p:sldId id="287" r:id="rId30"/>
    <p:sldId id="286" r:id="rId3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I:\GRAFICAS%20TRANSPARENCIA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I:\GRAFICAS%20TRANSPARENCIA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I:\GRAFICAS%20TRANSPARENCIA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I:\GRAFICAS%20TRANSPARENCIA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I:\GRAFICAS%20TRANSPARENCI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I:\GRAFICAS%20TRANSPARENCI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I:\GRAFICAS%20TRANSPARENCI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I:\GRAFICAS%20TRANSPARENCI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I:\GRAFICAS%20TRANSPARENCI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I:\GRAFICAS%20TRANSPARENCIA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I:\GRAFICAS%20TRANSPARENCIA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I:\GRAFICAS%20TRANSPARENCIA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I:\GRAFICAS%20TRANSPARENC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Beneficiados 2018</a:t>
            </a:r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D.A.R.E</a:t>
            </a:r>
            <a:r>
              <a:rPr lang="es-MX" dirty="0"/>
              <a:t>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Hoja1!$C$8:$C$20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Hoja1!$D$8:$D$20</c:f>
              <c:numCache>
                <c:formatCode>General</c:formatCode>
                <c:ptCount val="13"/>
                <c:pt idx="0">
                  <c:v>428</c:v>
                </c:pt>
                <c:pt idx="1">
                  <c:v>206</c:v>
                </c:pt>
                <c:pt idx="2">
                  <c:v>144</c:v>
                </c:pt>
                <c:pt idx="3">
                  <c:v>105</c:v>
                </c:pt>
                <c:pt idx="4">
                  <c:v>224</c:v>
                </c:pt>
                <c:pt idx="5">
                  <c:v>443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40190384"/>
        <c:axId val="140190928"/>
        <c:axId val="0"/>
      </c:bar3DChart>
      <c:catAx>
        <c:axId val="14019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190928"/>
        <c:crosses val="autoZero"/>
        <c:auto val="1"/>
        <c:lblAlgn val="ctr"/>
        <c:lblOffset val="100"/>
        <c:noMultiLvlLbl val="0"/>
      </c:catAx>
      <c:valAx>
        <c:axId val="140190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19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Beneficiario 2018</a:t>
            </a:r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Ferias</a:t>
            </a:r>
            <a:r>
              <a:rPr lang="es-MX" baseline="0" dirty="0" smtClean="0"/>
              <a:t> </a:t>
            </a:r>
            <a:r>
              <a:rPr lang="es-MX" baseline="0" dirty="0"/>
              <a:t>de </a:t>
            </a:r>
            <a:r>
              <a:rPr lang="es-MX" baseline="0" dirty="0" smtClean="0"/>
              <a:t>Prevención</a:t>
            </a:r>
            <a:endParaRPr lang="es-MX" dirty="0"/>
          </a:p>
        </c:rich>
      </c:tx>
      <c:layout>
        <c:manualLayout>
          <c:xMode val="edge"/>
          <c:yMode val="edge"/>
          <c:x val="0.39725083456335541"/>
          <c:y val="1.29050701683552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Hoja1!$C$183:$C$195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Hoja1!$D$183:$D$195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42814048"/>
        <c:axId val="142806976"/>
        <c:axId val="0"/>
      </c:bar3DChart>
      <c:catAx>
        <c:axId val="14281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2806976"/>
        <c:crosses val="autoZero"/>
        <c:auto val="1"/>
        <c:lblAlgn val="ctr"/>
        <c:lblOffset val="100"/>
        <c:noMultiLvlLbl val="0"/>
      </c:catAx>
      <c:valAx>
        <c:axId val="1428069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281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Beneficiarios 2018</a:t>
            </a:r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Rescate</a:t>
            </a:r>
            <a:r>
              <a:rPr lang="es-MX" baseline="0" dirty="0" smtClean="0"/>
              <a:t> </a:t>
            </a:r>
            <a:r>
              <a:rPr lang="es-MX" baseline="0" dirty="0"/>
              <a:t>de Espacios </a:t>
            </a:r>
            <a:r>
              <a:rPr lang="es-MX" baseline="0" dirty="0" smtClean="0"/>
              <a:t>Públicos</a:t>
            </a:r>
            <a:endParaRPr lang="es-MX" dirty="0"/>
          </a:p>
        </c:rich>
      </c:tx>
      <c:layout>
        <c:manualLayout>
          <c:xMode val="edge"/>
          <c:yMode val="edge"/>
          <c:x val="0.368479356994522"/>
          <c:y val="1.3395136124115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Hoja1!$C$207:$C$219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Hoja1!$D$207:$D$219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42809696"/>
        <c:axId val="170149632"/>
        <c:axId val="0"/>
      </c:bar3DChart>
      <c:catAx>
        <c:axId val="14280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0149632"/>
        <c:crosses val="autoZero"/>
        <c:auto val="1"/>
        <c:lblAlgn val="ctr"/>
        <c:lblOffset val="100"/>
        <c:noMultiLvlLbl val="0"/>
      </c:catAx>
      <c:valAx>
        <c:axId val="1701496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280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Beneficiarios</a:t>
            </a:r>
            <a:r>
              <a:rPr lang="es-MX" baseline="0" dirty="0" smtClean="0"/>
              <a:t> 2018</a:t>
            </a: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FORTASEG</a:t>
            </a:r>
            <a:endParaRPr lang="es-MX" dirty="0"/>
          </a:p>
        </c:rich>
      </c:tx>
      <c:layout>
        <c:manualLayout>
          <c:xMode val="edge"/>
          <c:yMode val="edge"/>
          <c:x val="0.44126341605088504"/>
          <c:y val="1.3395136124115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Hoja1!$C$226:$C$238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Hoja1!$D$226:$D$238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70146912"/>
        <c:axId val="170155072"/>
        <c:axId val="0"/>
      </c:bar3DChart>
      <c:catAx>
        <c:axId val="17014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0155072"/>
        <c:crosses val="autoZero"/>
        <c:auto val="1"/>
        <c:lblAlgn val="ctr"/>
        <c:lblOffset val="100"/>
        <c:noMultiLvlLbl val="0"/>
      </c:catAx>
      <c:valAx>
        <c:axId val="170155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14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Beneficiarios 2018</a:t>
            </a:r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Limpieza</a:t>
            </a:r>
            <a:r>
              <a:rPr lang="es-MX" baseline="0" dirty="0" smtClean="0"/>
              <a:t> </a:t>
            </a:r>
            <a:r>
              <a:rPr lang="es-MX" baseline="0" dirty="0"/>
              <a:t>de Plazas</a:t>
            </a:r>
            <a:endParaRPr lang="es-MX" dirty="0"/>
          </a:p>
        </c:rich>
      </c:tx>
      <c:layout>
        <c:manualLayout>
          <c:xMode val="edge"/>
          <c:yMode val="edge"/>
          <c:x val="0.41054121720508752"/>
          <c:y val="1.30643920222855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Hoja1!$C$247:$C$259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Hoja1!$D$247:$D$259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70161056"/>
        <c:axId val="170151808"/>
        <c:axId val="0"/>
      </c:bar3DChart>
      <c:catAx>
        <c:axId val="17016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0151808"/>
        <c:crosses val="autoZero"/>
        <c:auto val="1"/>
        <c:lblAlgn val="ctr"/>
        <c:lblOffset val="100"/>
        <c:noMultiLvlLbl val="0"/>
      </c:catAx>
      <c:valAx>
        <c:axId val="170151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16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Beneficiados</a:t>
            </a:r>
            <a:r>
              <a:rPr lang="es-MX" baseline="0" dirty="0" smtClean="0"/>
              <a:t> 2018</a:t>
            </a:r>
            <a:endParaRPr lang="es-MX" dirty="0" smtClean="0"/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Educación</a:t>
            </a:r>
            <a:r>
              <a:rPr lang="es-MX" baseline="0" dirty="0" smtClean="0"/>
              <a:t> </a:t>
            </a:r>
            <a:r>
              <a:rPr lang="es-MX" baseline="0" dirty="0"/>
              <a:t>Vial</a:t>
            </a:r>
            <a:endParaRPr lang="es-MX" dirty="0"/>
          </a:p>
        </c:rich>
      </c:tx>
      <c:layout>
        <c:manualLayout>
          <c:xMode val="edge"/>
          <c:yMode val="edge"/>
          <c:x val="0.42982148324982855"/>
          <c:y val="1.3743061737728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Hoja1!$C$47:$C$59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Hoja1!$D$47:$D$59</c:f>
              <c:numCache>
                <c:formatCode>General</c:formatCode>
                <c:ptCount val="13"/>
                <c:pt idx="0">
                  <c:v>396</c:v>
                </c:pt>
                <c:pt idx="1">
                  <c:v>406</c:v>
                </c:pt>
                <c:pt idx="2">
                  <c:v>945</c:v>
                </c:pt>
                <c:pt idx="3">
                  <c:v>278</c:v>
                </c:pt>
                <c:pt idx="4">
                  <c:v>539</c:v>
                </c:pt>
                <c:pt idx="5">
                  <c:v>675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40198000"/>
        <c:axId val="140197456"/>
        <c:axId val="0"/>
      </c:bar3DChart>
      <c:catAx>
        <c:axId val="14019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197456"/>
        <c:crosses val="autoZero"/>
        <c:auto val="1"/>
        <c:lblAlgn val="ctr"/>
        <c:lblOffset val="100"/>
        <c:noMultiLvlLbl val="0"/>
      </c:catAx>
      <c:valAx>
        <c:axId val="140197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19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Beneficiados 2018</a:t>
            </a:r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Operación</a:t>
            </a:r>
            <a:r>
              <a:rPr lang="es-MX" baseline="0" dirty="0" smtClean="0"/>
              <a:t> </a:t>
            </a:r>
            <a:r>
              <a:rPr lang="es-MX" baseline="0" dirty="0"/>
              <a:t>Mochila</a:t>
            </a:r>
            <a:endParaRPr lang="es-MX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Hoja1!$C$29:$C$41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Hoja1!$D$29:$D$41</c:f>
              <c:numCache>
                <c:formatCode>General</c:formatCode>
                <c:ptCount val="13"/>
                <c:pt idx="0">
                  <c:v>2021</c:v>
                </c:pt>
                <c:pt idx="1">
                  <c:v>3844</c:v>
                </c:pt>
                <c:pt idx="2">
                  <c:v>2769</c:v>
                </c:pt>
                <c:pt idx="3">
                  <c:v>2001</c:v>
                </c:pt>
                <c:pt idx="4">
                  <c:v>791</c:v>
                </c:pt>
                <c:pt idx="5">
                  <c:v>736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40189296"/>
        <c:axId val="140202896"/>
        <c:axId val="0"/>
      </c:bar3DChart>
      <c:catAx>
        <c:axId val="14018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202896"/>
        <c:crosses val="autoZero"/>
        <c:auto val="1"/>
        <c:lblAlgn val="ctr"/>
        <c:lblOffset val="100"/>
        <c:noMultiLvlLbl val="0"/>
      </c:catAx>
      <c:valAx>
        <c:axId val="140202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18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Beneficiados 2018</a:t>
            </a:r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Conferencias</a:t>
            </a:r>
            <a:endParaRPr lang="es-MX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Hoja1!$C$66:$C$78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Hoja1!$D$66:$D$78</c:f>
              <c:numCache>
                <c:formatCode>General</c:formatCode>
                <c:ptCount val="13"/>
                <c:pt idx="0">
                  <c:v>5842</c:v>
                </c:pt>
                <c:pt idx="1">
                  <c:v>7459</c:v>
                </c:pt>
                <c:pt idx="2">
                  <c:v>10018</c:v>
                </c:pt>
                <c:pt idx="3">
                  <c:v>6395</c:v>
                </c:pt>
                <c:pt idx="4">
                  <c:v>7285</c:v>
                </c:pt>
                <c:pt idx="5">
                  <c:v>4461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40199632"/>
        <c:axId val="140192560"/>
        <c:axId val="0"/>
      </c:bar3DChart>
      <c:catAx>
        <c:axId val="14019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192560"/>
        <c:crosses val="autoZero"/>
        <c:auto val="1"/>
        <c:lblAlgn val="ctr"/>
        <c:lblOffset val="100"/>
        <c:noMultiLvlLbl val="0"/>
      </c:catAx>
      <c:valAx>
        <c:axId val="140192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19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Beneficiados 2018</a:t>
            </a:r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Taller</a:t>
            </a:r>
            <a:r>
              <a:rPr lang="es-MX" baseline="0" dirty="0" smtClean="0"/>
              <a:t> </a:t>
            </a:r>
            <a:r>
              <a:rPr lang="es-MX" baseline="0" dirty="0"/>
              <a:t>para Padres</a:t>
            </a:r>
            <a:endParaRPr lang="es-MX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Hoja1!$C$85:$C$97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Hoja1!$D$85:$D$97</c:f>
              <c:numCache>
                <c:formatCode>General</c:formatCode>
                <c:ptCount val="13"/>
                <c:pt idx="0">
                  <c:v>517</c:v>
                </c:pt>
                <c:pt idx="1">
                  <c:v>492</c:v>
                </c:pt>
                <c:pt idx="2">
                  <c:v>378</c:v>
                </c:pt>
                <c:pt idx="3">
                  <c:v>350</c:v>
                </c:pt>
                <c:pt idx="4">
                  <c:v>366</c:v>
                </c:pt>
                <c:pt idx="5">
                  <c:v>266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40203984"/>
        <c:axId val="140192016"/>
        <c:axId val="0"/>
      </c:bar3DChart>
      <c:catAx>
        <c:axId val="14020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192016"/>
        <c:crosses val="autoZero"/>
        <c:auto val="1"/>
        <c:lblAlgn val="ctr"/>
        <c:lblOffset val="100"/>
        <c:noMultiLvlLbl val="0"/>
      </c:catAx>
      <c:valAx>
        <c:axId val="140192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20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Beneficiarios</a:t>
            </a:r>
            <a:r>
              <a:rPr lang="es-MX" baseline="0" dirty="0" smtClean="0"/>
              <a:t> 2018</a:t>
            </a:r>
          </a:p>
          <a:p>
            <a:pPr>
              <a:defRPr/>
            </a:pPr>
            <a:endParaRPr lang="es-MX" baseline="0" dirty="0" smtClean="0"/>
          </a:p>
          <a:p>
            <a:pPr>
              <a:defRPr/>
            </a:pPr>
            <a:r>
              <a:rPr lang="es-MX" dirty="0" smtClean="0"/>
              <a:t>Eventos</a:t>
            </a:r>
            <a:r>
              <a:rPr lang="es-MX" baseline="0" dirty="0" smtClean="0"/>
              <a:t> </a:t>
            </a:r>
            <a:r>
              <a:rPr lang="es-MX" baseline="0" dirty="0"/>
              <a:t>de </a:t>
            </a:r>
            <a:r>
              <a:rPr lang="es-MX" baseline="0" dirty="0" smtClean="0"/>
              <a:t>Prevención</a:t>
            </a:r>
            <a:endParaRPr lang="es-MX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Hoja1!$C$104:$C$116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Hoja1!$D$104:$D$116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40201264"/>
        <c:axId val="140204528"/>
        <c:axId val="0"/>
      </c:bar3DChart>
      <c:catAx>
        <c:axId val="14020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204528"/>
        <c:crosses val="autoZero"/>
        <c:auto val="1"/>
        <c:lblAlgn val="ctr"/>
        <c:lblOffset val="100"/>
        <c:noMultiLvlLbl val="0"/>
      </c:catAx>
      <c:valAx>
        <c:axId val="140204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20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Beneficiarios 2018</a:t>
            </a:r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Encuentro</a:t>
            </a:r>
            <a:r>
              <a:rPr lang="es-MX" baseline="0" dirty="0" smtClean="0"/>
              <a:t> infantil y futbol para la convocatoria</a:t>
            </a:r>
            <a:endParaRPr lang="es-MX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Hoja1!$C$126:$C$138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Hoja1!$D$126:$D$138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40202352"/>
        <c:axId val="140193104"/>
        <c:axId val="0"/>
      </c:bar3DChart>
      <c:catAx>
        <c:axId val="14020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193104"/>
        <c:crosses val="autoZero"/>
        <c:auto val="1"/>
        <c:lblAlgn val="ctr"/>
        <c:lblOffset val="100"/>
        <c:noMultiLvlLbl val="0"/>
      </c:catAx>
      <c:valAx>
        <c:axId val="140193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20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Beneficiarios</a:t>
            </a:r>
            <a:r>
              <a:rPr lang="es-MX" baseline="0" dirty="0" smtClean="0"/>
              <a:t> 2018</a:t>
            </a:r>
            <a:endParaRPr lang="es-MX" dirty="0" smtClean="0"/>
          </a:p>
          <a:p>
            <a:pPr>
              <a:defRPr/>
            </a:pPr>
            <a:r>
              <a:rPr lang="es-MX" dirty="0" smtClean="0"/>
              <a:t>CAIPA</a:t>
            </a:r>
            <a:endParaRPr lang="es-MX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Hoja1!$C$145:$C$157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Hoja1!$D$145:$D$157</c:f>
              <c:numCache>
                <c:formatCode>General</c:formatCode>
                <c:ptCount val="13"/>
                <c:pt idx="0">
                  <c:v>167</c:v>
                </c:pt>
                <c:pt idx="1">
                  <c:v>166</c:v>
                </c:pt>
                <c:pt idx="2">
                  <c:v>170</c:v>
                </c:pt>
                <c:pt idx="3">
                  <c:v>157</c:v>
                </c:pt>
                <c:pt idx="4">
                  <c:v>171</c:v>
                </c:pt>
                <c:pt idx="5">
                  <c:v>133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42810784"/>
        <c:axId val="142811328"/>
        <c:axId val="0"/>
      </c:bar3DChart>
      <c:catAx>
        <c:axId val="14281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2811328"/>
        <c:crosses val="autoZero"/>
        <c:auto val="1"/>
        <c:lblAlgn val="ctr"/>
        <c:lblOffset val="100"/>
        <c:noMultiLvlLbl val="0"/>
      </c:catAx>
      <c:valAx>
        <c:axId val="142811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281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Beneficiario 2018</a:t>
            </a:r>
          </a:p>
          <a:p>
            <a:pPr>
              <a:defRPr/>
            </a:pPr>
            <a:endParaRPr lang="es-MX" dirty="0" smtClean="0"/>
          </a:p>
          <a:p>
            <a:pPr>
              <a:defRPr/>
            </a:pPr>
            <a:r>
              <a:rPr lang="es-MX" dirty="0" smtClean="0"/>
              <a:t>Campamentos</a:t>
            </a:r>
            <a:r>
              <a:rPr lang="es-MX" baseline="0" dirty="0" smtClean="0"/>
              <a:t> </a:t>
            </a:r>
            <a:r>
              <a:rPr lang="es-MX" baseline="0" dirty="0"/>
              <a:t>de Verano</a:t>
            </a:r>
            <a:endParaRPr lang="es-MX" dirty="0"/>
          </a:p>
        </c:rich>
      </c:tx>
      <c:layout>
        <c:manualLayout>
          <c:xMode val="edge"/>
          <c:yMode val="edge"/>
          <c:x val="0.36120442173091882"/>
          <c:y val="1.29050701683552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Hoja1!$C$165:$C$177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Hoja1!$D$165:$D$177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142812960"/>
        <c:axId val="142808064"/>
        <c:axId val="0"/>
      </c:bar3DChart>
      <c:catAx>
        <c:axId val="1428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2808064"/>
        <c:crosses val="autoZero"/>
        <c:auto val="1"/>
        <c:lblAlgn val="ctr"/>
        <c:lblOffset val="100"/>
        <c:noMultiLvlLbl val="0"/>
      </c:catAx>
      <c:valAx>
        <c:axId val="142808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281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1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907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19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599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986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31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351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81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17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79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6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4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76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660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4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02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D5A3-1185-43E3-99F0-9E0FCAC51D46}" type="datetimeFigureOut">
              <a:rPr lang="es-MX" smtClean="0"/>
              <a:t>06/07/2018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19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03512" y="1052736"/>
            <a:ext cx="7340352" cy="2334121"/>
          </a:xfrm>
        </p:spPr>
        <p:txBody>
          <a:bodyPr/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Social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Fracc.IV</a:t>
            </a:r>
            <a:r>
              <a:rPr lang="es-MX" sz="8000" dirty="0" smtClean="0">
                <a:solidFill>
                  <a:schemeClr val="tx1"/>
                </a:solidFill>
              </a:rPr>
              <a:t>, V, VI,VII,XVI-A,XX,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XXXI,XXXIX-A,LIII-A,LIII-B,LIII-C,LII-D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2018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190"/>
              </p:ext>
            </p:extLst>
          </p:nvPr>
        </p:nvGraphicFramePr>
        <p:xfrm>
          <a:off x="335360" y="404664"/>
          <a:ext cx="907300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74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15756" y="284294"/>
            <a:ext cx="8596668" cy="1984130"/>
          </a:xfrm>
        </p:spPr>
        <p:txBody>
          <a:bodyPr>
            <a:normAutofit/>
          </a:bodyPr>
          <a:lstStyle/>
          <a:p>
            <a:pPr algn="ctr"/>
            <a:r>
              <a:rPr lang="es-MX" sz="4800" dirty="0" smtClean="0">
                <a:solidFill>
                  <a:srgbClr val="92D050"/>
                </a:solidFill>
              </a:rPr>
              <a:t>Talleres para padres</a:t>
            </a:r>
            <a:endParaRPr lang="es-MX" sz="4800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8304" y="1613993"/>
            <a:ext cx="33815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Objetivo</a:t>
            </a:r>
          </a:p>
          <a:p>
            <a:pPr algn="just"/>
            <a:r>
              <a:rPr lang="es-MX" dirty="0"/>
              <a:t>Sensibilizar al padre de familia sobre las situaciones que pueden pasar en casa o en el plantel educativo.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99846" y="164540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Meta</a:t>
            </a:r>
          </a:p>
          <a:p>
            <a:pPr algn="ctr"/>
            <a:r>
              <a:rPr lang="es-MX" dirty="0"/>
              <a:t>Mejorar el ámbito familiar.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47528" y="4077072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r>
              <a:rPr lang="es-MX" dirty="0"/>
              <a:t>Impartir platicas preventivas </a:t>
            </a:r>
            <a:r>
              <a:rPr lang="es-MX" dirty="0" smtClean="0"/>
              <a:t>teórico-practicas para  padres y madres </a:t>
            </a:r>
            <a:r>
              <a:rPr lang="es-MX" dirty="0"/>
              <a:t>de </a:t>
            </a:r>
            <a:r>
              <a:rPr lang="es-MX" dirty="0" smtClean="0"/>
              <a:t>familia, sobre </a:t>
            </a:r>
            <a:r>
              <a:rPr lang="es-MX" dirty="0"/>
              <a:t>la importancia </a:t>
            </a:r>
            <a:r>
              <a:rPr lang="es-MX" dirty="0" smtClean="0"/>
              <a:t>de </a:t>
            </a:r>
            <a:r>
              <a:rPr lang="es-MX" dirty="0"/>
              <a:t>su participación y corresponsabilidad en el aprendizaje de sus hijos.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147810"/>
              </p:ext>
            </p:extLst>
          </p:nvPr>
        </p:nvGraphicFramePr>
        <p:xfrm>
          <a:off x="335360" y="404664"/>
          <a:ext cx="835292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885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456" y="461908"/>
            <a:ext cx="9100724" cy="2247012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92D050"/>
                </a:solidFill>
              </a:rPr>
              <a:t>Eventos de Prevención</a:t>
            </a:r>
            <a:endParaRPr lang="es-MX" sz="4800" b="1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5440" y="1902092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just"/>
            <a:r>
              <a:rPr lang="es-MX" dirty="0"/>
              <a:t>Generar una estrategia de comunicación para prevenir la violencia contra las mujeres.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49818" y="1951633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r>
              <a:rPr lang="es-MX" dirty="0"/>
              <a:t>Prevenir la violencia </a:t>
            </a:r>
            <a:r>
              <a:rPr lang="es-MX" dirty="0" smtClean="0"/>
              <a:t>familiar y/o de genero.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847528" y="4268980"/>
            <a:ext cx="6422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r>
              <a:rPr lang="es-MX" dirty="0"/>
              <a:t>Fomentar la </a:t>
            </a:r>
            <a:r>
              <a:rPr lang="es-MX" dirty="0" smtClean="0"/>
              <a:t>prevención de </a:t>
            </a:r>
            <a:r>
              <a:rPr lang="es-MX" dirty="0"/>
              <a:t>la violencia </a:t>
            </a:r>
            <a:r>
              <a:rPr lang="es-MX" dirty="0" smtClean="0"/>
              <a:t>familiar y/o de genero, brindando la información necesaria para su detección, prevención y erradicación, a </a:t>
            </a:r>
            <a:r>
              <a:rPr lang="es-MX" dirty="0"/>
              <a:t>través de dinámicas para la </a:t>
            </a:r>
            <a:r>
              <a:rPr lang="es-MX" dirty="0" smtClean="0"/>
              <a:t>comunidad.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594404"/>
              </p:ext>
            </p:extLst>
          </p:nvPr>
        </p:nvGraphicFramePr>
        <p:xfrm>
          <a:off x="335360" y="404664"/>
          <a:ext cx="914501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728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5400" y="62068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Encuentro infantil y futbol.</a:t>
            </a:r>
            <a:endParaRPr lang="es-MX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5440" y="2101920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Fomentar el deporte como actividad preventiva, con el objetivo de </a:t>
            </a:r>
            <a:r>
              <a:rPr lang="es-MX" dirty="0" smtClean="0"/>
              <a:t>canalizar sus </a:t>
            </a:r>
            <a:r>
              <a:rPr lang="es-MX" dirty="0"/>
              <a:t>emociones, en conjunto con el desarrollo de sus habilidades sociales.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63676" y="210192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ctr"/>
            <a:r>
              <a:rPr lang="es-MX" dirty="0"/>
              <a:t>Desarrollar habilidades </a:t>
            </a:r>
            <a:r>
              <a:rPr lang="es-MX" dirty="0" smtClean="0"/>
              <a:t>sociales en los jóvenes.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2279576" y="4509121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/>
              <a:t>Fomentar el deporte  y la sana convivencia en los niños y jóvenes a través de torneos.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088352"/>
              </p:ext>
            </p:extLst>
          </p:nvPr>
        </p:nvGraphicFramePr>
        <p:xfrm>
          <a:off x="407368" y="404664"/>
          <a:ext cx="907300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6708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CAIPA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861050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Objetivo</a:t>
            </a:r>
          </a:p>
          <a:p>
            <a:pPr algn="just"/>
            <a:r>
              <a:rPr lang="es-MX" dirty="0"/>
              <a:t>Proporcionar una atención integral, conformada </a:t>
            </a:r>
            <a:r>
              <a:rPr lang="es-MX" dirty="0" smtClean="0"/>
              <a:t>por trabajo </a:t>
            </a:r>
            <a:r>
              <a:rPr lang="es-MX" dirty="0"/>
              <a:t>social, </a:t>
            </a:r>
            <a:r>
              <a:rPr lang="es-MX" dirty="0" smtClean="0"/>
              <a:t>psicología, </a:t>
            </a:r>
            <a:r>
              <a:rPr lang="es-MX" dirty="0"/>
              <a:t>atención médica y seguimiento de orientación </a:t>
            </a:r>
            <a:r>
              <a:rPr lang="es-MX" dirty="0" smtClean="0"/>
              <a:t>vocacional para el adolescente y </a:t>
            </a:r>
            <a:r>
              <a:rPr lang="es-MX" dirty="0"/>
              <a:t>padres de familia.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1984" y="209188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Meta</a:t>
            </a:r>
          </a:p>
          <a:p>
            <a:pPr algn="ctr"/>
            <a:r>
              <a:rPr lang="es-MX" dirty="0"/>
              <a:t>Atención integral para adolescentes.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199456" y="4005065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Descripción</a:t>
            </a:r>
          </a:p>
          <a:p>
            <a:pPr algn="just"/>
            <a:r>
              <a:rPr lang="es-MX" dirty="0" smtClean="0"/>
              <a:t>Se </a:t>
            </a:r>
            <a:r>
              <a:rPr lang="es-MX" dirty="0"/>
              <a:t>brinda </a:t>
            </a:r>
            <a:r>
              <a:rPr lang="es-MX" dirty="0" smtClean="0"/>
              <a:t>ayuda a los </a:t>
            </a:r>
            <a:r>
              <a:rPr lang="es-MX" dirty="0"/>
              <a:t>adolescentes para desarrollar de manera plena cada una de sus habilidades y capacidades; y junto con sus padres o tutores son integrados a actividades de tratamiento terapéutico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Los adolecentes reciben una hora de consulta semanalmente, para dar seguimiento a su tratamiento, durante el tiempo necesario.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Total de beneficiados 2017: 124 pacientes.  </a:t>
            </a: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391078"/>
              </p:ext>
            </p:extLst>
          </p:nvPr>
        </p:nvGraphicFramePr>
        <p:xfrm>
          <a:off x="335360" y="404664"/>
          <a:ext cx="921702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4815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Campamentos de Verano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9456" y="216799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Fortalecimiento de habilidades sociales, para niños y adolescentes.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79976" y="2279113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ctr"/>
            <a:r>
              <a:rPr lang="es-MX" dirty="0"/>
              <a:t>Desarrollar habilidades sociales.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99456" y="443711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/>
              <a:t>Fomentar la sana convivencia y desarrollar habilidades sociales, en niños y adolescentes a través de </a:t>
            </a:r>
            <a:r>
              <a:rPr lang="es-MX" dirty="0" smtClean="0"/>
              <a:t>diversos talleres, deportes </a:t>
            </a:r>
            <a:r>
              <a:rPr lang="es-MX" dirty="0"/>
              <a:t>y dinámicas.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376" y="609600"/>
            <a:ext cx="8794626" cy="1320800"/>
          </a:xfrm>
        </p:spPr>
        <p:txBody>
          <a:bodyPr/>
          <a:lstStyle/>
          <a:p>
            <a:pPr algn="ctr"/>
            <a:r>
              <a:rPr lang="es-MX" dirty="0" smtClean="0"/>
              <a:t>Programas de Prevención Social del Delito</a:t>
            </a:r>
            <a:br>
              <a:rPr lang="es-MX" dirty="0" smtClean="0"/>
            </a:br>
            <a:r>
              <a:rPr lang="es-MX" dirty="0" smtClean="0"/>
              <a:t>Juárez, N.L.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D.A.R.E.</a:t>
            </a:r>
          </a:p>
          <a:p>
            <a:r>
              <a:rPr lang="es-MX" dirty="0" smtClean="0"/>
              <a:t>Educación Vial.</a:t>
            </a:r>
          </a:p>
          <a:p>
            <a:r>
              <a:rPr lang="es-MX" dirty="0" smtClean="0"/>
              <a:t>Operación Mochila.</a:t>
            </a:r>
          </a:p>
          <a:p>
            <a:r>
              <a:rPr lang="es-MX" dirty="0" smtClean="0"/>
              <a:t>Conferencias.</a:t>
            </a:r>
          </a:p>
          <a:p>
            <a:r>
              <a:rPr lang="es-MX" dirty="0" smtClean="0"/>
              <a:t>Talleres para padres de familia.</a:t>
            </a:r>
          </a:p>
          <a:p>
            <a:r>
              <a:rPr lang="es-MX" dirty="0" smtClean="0"/>
              <a:t>Eventos de Prevención del Delito.</a:t>
            </a:r>
          </a:p>
          <a:p>
            <a:r>
              <a:rPr lang="es-MX" dirty="0" smtClean="0"/>
              <a:t>Encuentro Infantil y fut bol para la convocatoria.</a:t>
            </a:r>
          </a:p>
          <a:p>
            <a:r>
              <a:rPr lang="es-MX" dirty="0" smtClean="0"/>
              <a:t>CAIPA.</a:t>
            </a:r>
          </a:p>
          <a:p>
            <a:r>
              <a:rPr lang="es-MX" dirty="0" smtClean="0"/>
              <a:t>Campamentos de verano.</a:t>
            </a:r>
          </a:p>
          <a:p>
            <a:r>
              <a:rPr lang="es-MX" dirty="0" smtClean="0"/>
              <a:t>Feria de Prevención.</a:t>
            </a:r>
          </a:p>
          <a:p>
            <a:r>
              <a:rPr lang="es-MX" dirty="0" smtClean="0"/>
              <a:t>Rescate de espacios públicos.</a:t>
            </a:r>
          </a:p>
          <a:p>
            <a:r>
              <a:rPr lang="es-MX" dirty="0" smtClean="0"/>
              <a:t>FORTASEG.</a:t>
            </a:r>
          </a:p>
          <a:p>
            <a:r>
              <a:rPr lang="es-MX" dirty="0" smtClean="0"/>
              <a:t>Limpieza de plazas.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722968"/>
              </p:ext>
            </p:extLst>
          </p:nvPr>
        </p:nvGraphicFramePr>
        <p:xfrm>
          <a:off x="407368" y="404664"/>
          <a:ext cx="90010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0235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Ferias de Prevención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631504" y="2090569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Orientar a través de juegos didácticos a los alumnos sobre la prevención de problemáticas actuales.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225674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ctr"/>
            <a:r>
              <a:rPr lang="es-MX" dirty="0"/>
              <a:t>Informar sobre prevención.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31504" y="4365104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/>
              <a:t>Fomentar la prevención a través de dinámicas, juegos y retos, donde los adolescentes pueden aprender y divertirse al mismo tiempo.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592678"/>
              </p:ext>
            </p:extLst>
          </p:nvPr>
        </p:nvGraphicFramePr>
        <p:xfrm>
          <a:off x="407368" y="404664"/>
          <a:ext cx="907300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5377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Rescate de espacios públicos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9456" y="2227700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Limpiar y pintar plazas, así como plantar árboles y plantas 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77658" y="2227700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just"/>
            <a:r>
              <a:rPr lang="es-MX" dirty="0"/>
              <a:t>Fomentar la prevención Situacional.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443711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 smtClean="0"/>
              <a:t>Realizar limpieza, reforestación y renovación de </a:t>
            </a:r>
            <a:r>
              <a:rPr lang="es-MX" dirty="0"/>
              <a:t>espacios públicos, </a:t>
            </a:r>
            <a:r>
              <a:rPr lang="es-MX" dirty="0" smtClean="0"/>
              <a:t>fomentando la participación ciudadana y aumentando la seguridad de la comunidad.</a:t>
            </a:r>
            <a:endParaRPr lang="es-MX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7763207"/>
              </p:ext>
            </p:extLst>
          </p:nvPr>
        </p:nvGraphicFramePr>
        <p:xfrm>
          <a:off x="407368" y="476672"/>
          <a:ext cx="936104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4348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FORTASEG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628800"/>
            <a:ext cx="42484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Objetivo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/>
              <a:t>Promover y orientar el desarrollo armónico de los jóvenes a través de una estrategia integral que fortalezca y promueva su papel como agentes de cambio social en su comunidad y ayude a prevenir situaciones de violencia y delincuencia.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/>
              <a:t>Promover la participación y organización de las mujeres a través de la conformación de redes comunitarias que fomenten la solidaridad y seguridad ciudadana, para prevenir la violencia de genero.</a:t>
            </a:r>
            <a:endParaRPr lang="es-MX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700341" y="1630681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Meta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/>
              <a:t>Prevenir situaciones de delincuencia.</a:t>
            </a:r>
            <a:endParaRPr lang="es-MX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Conformar una red comunitaria entre mujeres para el apoyo mutuo.</a:t>
            </a:r>
          </a:p>
          <a:p>
            <a:pPr algn="just"/>
            <a:endParaRPr lang="es-MX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1194" y="5199973"/>
            <a:ext cx="72728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Descripción</a:t>
            </a:r>
          </a:p>
          <a:p>
            <a:pPr algn="just"/>
            <a:r>
              <a:rPr lang="es-MX" sz="1600" dirty="0" smtClean="0"/>
              <a:t>El programa se </a:t>
            </a:r>
            <a:r>
              <a:rPr lang="es-MX" sz="1600" dirty="0" smtClean="0"/>
              <a:t>lleva </a:t>
            </a:r>
            <a:r>
              <a:rPr lang="es-MX" sz="1600" dirty="0" smtClean="0"/>
              <a:t>a cabo en </a:t>
            </a:r>
            <a:r>
              <a:rPr lang="es-MX" sz="1600" dirty="0" smtClean="0"/>
              <a:t>colonias con problemas relacionados a la violencia de genero y en colonias donde surgen problemas entre jóvenes de pandillas o con algún conflicto con la ley, </a:t>
            </a:r>
            <a:r>
              <a:rPr lang="es-MX" sz="1600" dirty="0" smtClean="0"/>
              <a:t>quienes </a:t>
            </a:r>
            <a:r>
              <a:rPr lang="es-MX" sz="1600" dirty="0" smtClean="0"/>
              <a:t>reciben </a:t>
            </a:r>
            <a:r>
              <a:rPr lang="es-MX" sz="1600" dirty="0" smtClean="0"/>
              <a:t>cursos y </a:t>
            </a:r>
            <a:r>
              <a:rPr lang="es-MX" sz="1600" dirty="0" smtClean="0"/>
              <a:t>talleres. </a:t>
            </a:r>
            <a:endParaRPr lang="es-MX" sz="1600" dirty="0" smtClean="0"/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537241"/>
              </p:ext>
            </p:extLst>
          </p:nvPr>
        </p:nvGraphicFramePr>
        <p:xfrm>
          <a:off x="335360" y="476672"/>
          <a:ext cx="914501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7212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Limpieza de plazas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15480" y="2072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Restaurar plazas con la finalidad de crear sentido de pertenencia con los vecinos.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57971" y="2072751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ctr"/>
            <a:r>
              <a:rPr lang="es-MX" dirty="0"/>
              <a:t>Tener mas espacios limpios, seguros y libres de violencia.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3717032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Descripción</a:t>
            </a:r>
          </a:p>
          <a:p>
            <a:pPr algn="ctr"/>
            <a:endParaRPr lang="es-MX" dirty="0"/>
          </a:p>
          <a:p>
            <a:pPr algn="just"/>
            <a:r>
              <a:rPr lang="es-MX" dirty="0"/>
              <a:t>Realizar limpieza, reforestación y </a:t>
            </a:r>
            <a:r>
              <a:rPr lang="es-MX" dirty="0" smtClean="0"/>
              <a:t>restauración </a:t>
            </a:r>
            <a:r>
              <a:rPr lang="es-MX" dirty="0"/>
              <a:t>de </a:t>
            </a:r>
            <a:r>
              <a:rPr lang="es-MX" dirty="0" smtClean="0"/>
              <a:t>plazas, fomentando </a:t>
            </a:r>
            <a:r>
              <a:rPr lang="es-MX" dirty="0"/>
              <a:t>la participación ciudadana y </a:t>
            </a:r>
            <a:r>
              <a:rPr lang="es-MX" dirty="0" smtClean="0"/>
              <a:t>disminuyendo puntos de riesgo para la comunidad.</a:t>
            </a:r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253020"/>
              </p:ext>
            </p:extLst>
          </p:nvPr>
        </p:nvGraphicFramePr>
        <p:xfrm>
          <a:off x="407368" y="476672"/>
          <a:ext cx="914501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987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Social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Social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888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 smtClean="0">
                <a:solidFill>
                  <a:srgbClr val="92D050"/>
                </a:solidFill>
              </a:rPr>
              <a:t>    D.A.R.E</a:t>
            </a:r>
            <a:endParaRPr lang="es-MX" sz="4800" b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77334" y="1695296"/>
            <a:ext cx="40505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Prevenir el uso de las drogas, reforzando los valores, así como proporcionar las herramientas necesarias para una mayor asertividad. </a:t>
            </a:r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025616" y="193562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Meta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Prevenir el consumo de drogas en adolescentes 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47528" y="4375074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r>
              <a:rPr lang="es-MX" dirty="0" smtClean="0"/>
              <a:t>Dirigido a nivel preescolar y primaria, para concientizar sobre los riesgos, efectos </a:t>
            </a:r>
            <a:r>
              <a:rPr lang="es-MX" dirty="0"/>
              <a:t>físicos, emocionales, sociales </a:t>
            </a:r>
            <a:r>
              <a:rPr lang="es-MX" dirty="0" smtClean="0"/>
              <a:t>y legales de las sustancias toxicas. </a:t>
            </a:r>
            <a:endParaRPr lang="es-MX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r>
              <a:rPr lang="es-MX" sz="2800" dirty="0" smtClean="0"/>
              <a:t>Ext: 121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30872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114547"/>
              </p:ext>
            </p:extLst>
          </p:nvPr>
        </p:nvGraphicFramePr>
        <p:xfrm>
          <a:off x="191344" y="332656"/>
          <a:ext cx="849694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800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9656" y="604901"/>
            <a:ext cx="6130330" cy="1320800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Vial</a:t>
            </a:r>
            <a:endParaRPr lang="es-MX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21074" y="1700809"/>
            <a:ext cx="438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Basado en la enseñanza de hábitos y prácticas que tienen como finalidad, la protección y cuidado de los transeúntes.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92570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Inculcar cultura vial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1074" y="4077072"/>
            <a:ext cx="7767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/>
              <a:t>Dirigido a nivel preescolar, basado </a:t>
            </a:r>
            <a:r>
              <a:rPr lang="es-MX" dirty="0"/>
              <a:t>en la </a:t>
            </a:r>
            <a:r>
              <a:rPr lang="es-MX" dirty="0" smtClean="0"/>
              <a:t>enseñanza</a:t>
            </a:r>
            <a:r>
              <a:rPr lang="es-MX" dirty="0"/>
              <a:t> </a:t>
            </a:r>
            <a:r>
              <a:rPr lang="es-MX" dirty="0" smtClean="0"/>
              <a:t>de </a:t>
            </a:r>
            <a:r>
              <a:rPr lang="es-MX" dirty="0"/>
              <a:t>hábitos, practicas y costumbres que tienen </a:t>
            </a:r>
            <a:r>
              <a:rPr lang="es-MX" dirty="0" smtClean="0"/>
              <a:t>como finalidad la protección </a:t>
            </a:r>
            <a:r>
              <a:rPr lang="es-MX" dirty="0"/>
              <a:t>y </a:t>
            </a:r>
            <a:r>
              <a:rPr lang="es-MX" dirty="0" smtClean="0"/>
              <a:t>cuidado de los transeúntes, así como la difusión de la cultura vial.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282755"/>
              </p:ext>
            </p:extLst>
          </p:nvPr>
        </p:nvGraphicFramePr>
        <p:xfrm>
          <a:off x="263352" y="332656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77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Operación Mochila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559496" y="1826015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Objetivo:</a:t>
            </a:r>
            <a:endParaRPr lang="es-MX" dirty="0"/>
          </a:p>
          <a:p>
            <a:pPr algn="just"/>
            <a:r>
              <a:rPr lang="es-MX" dirty="0"/>
              <a:t>Involucrar a los padres de familia en salvaguardar la seguridad de los alumnos, con la finalidad de que no porten objetos con los que pueda lesionar o lesionarse, que estén prohibidos dentro del plantel educativo.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1984" y="2235264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Meta:</a:t>
            </a:r>
            <a:endParaRPr lang="es-MX" dirty="0"/>
          </a:p>
          <a:p>
            <a:pPr algn="ctr"/>
            <a:r>
              <a:rPr lang="es-MX" dirty="0"/>
              <a:t>Mejorar el ámbito </a:t>
            </a:r>
            <a:r>
              <a:rPr lang="es-MX" dirty="0" smtClean="0"/>
              <a:t>escolar en materia de seguridad.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559496" y="471620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 smtClean="0"/>
              <a:t>Dirigido a nivel primaria, secundaria y universidad con el fin de involucrar a los padres de familia en salvaguardar la seguridad de los jóvenes y detectar entre sus pertenencias objetos </a:t>
            </a:r>
            <a:r>
              <a:rPr lang="es-MX" dirty="0"/>
              <a:t>que puedan ser utilizados para causar </a:t>
            </a:r>
            <a:r>
              <a:rPr lang="es-MX" dirty="0" smtClean="0"/>
              <a:t>daño, estén prohibidos dentro del plantel o </a:t>
            </a:r>
            <a:r>
              <a:rPr lang="es-MX" dirty="0"/>
              <a:t>atenten contra la salud física o moral de la comunidad escolar.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934195"/>
              </p:ext>
            </p:extLst>
          </p:nvPr>
        </p:nvGraphicFramePr>
        <p:xfrm>
          <a:off x="335360" y="404664"/>
          <a:ext cx="907300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823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Conferencias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271464" y="1897942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Informar al alumnado como prevenir las problemáticas actuales que se presentan en la vida cotidiana.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897942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just"/>
            <a:r>
              <a:rPr lang="es-MX" dirty="0"/>
              <a:t>Desarrollar habilidades para la toma de decisiones 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19536" y="443711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Descripción</a:t>
            </a:r>
          </a:p>
          <a:p>
            <a:pPr algn="ctr"/>
            <a:r>
              <a:rPr lang="es-MX" dirty="0" smtClean="0"/>
              <a:t>Impartir platicas preventivas teórico-practicas en todos los niveles educativos, sobre temas actuales y de interés para la comunidad. 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533</TotalTime>
  <Words>1113</Words>
  <Application>Microsoft Office PowerPoint</Application>
  <PresentationFormat>Panorámica</PresentationFormat>
  <Paragraphs>191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Faceta</vt:lpstr>
      <vt:lpstr>    Prevención Social del Delito, Juárez, N.L.</vt:lpstr>
      <vt:lpstr>Programas de Prevención Social del Delito Juárez, N.L. </vt:lpstr>
      <vt:lpstr>    D.A.R.E</vt:lpstr>
      <vt:lpstr>Presentación de PowerPoint</vt:lpstr>
      <vt:lpstr>Educación Vial</vt:lpstr>
      <vt:lpstr>Presentación de PowerPoint</vt:lpstr>
      <vt:lpstr>Operación Mochila</vt:lpstr>
      <vt:lpstr>Presentación de PowerPoint</vt:lpstr>
      <vt:lpstr>Conferencias</vt:lpstr>
      <vt:lpstr>Presentación de PowerPoint</vt:lpstr>
      <vt:lpstr>Talleres para padres</vt:lpstr>
      <vt:lpstr>Presentación de PowerPoint</vt:lpstr>
      <vt:lpstr>Eventos de Prevención</vt:lpstr>
      <vt:lpstr>Presentación de PowerPoint</vt:lpstr>
      <vt:lpstr>Encuentro infantil y futbol.</vt:lpstr>
      <vt:lpstr>Presentación de PowerPoint</vt:lpstr>
      <vt:lpstr>CAIPA</vt:lpstr>
      <vt:lpstr>Presentación de PowerPoint</vt:lpstr>
      <vt:lpstr>Campamentos de Verano</vt:lpstr>
      <vt:lpstr>Presentación de PowerPoint</vt:lpstr>
      <vt:lpstr>Ferias de Prevención</vt:lpstr>
      <vt:lpstr>Presentación de PowerPoint</vt:lpstr>
      <vt:lpstr>Rescate de espacios públicos</vt:lpstr>
      <vt:lpstr>Presentación de PowerPoint</vt:lpstr>
      <vt:lpstr>FORTASEG</vt:lpstr>
      <vt:lpstr>Presentación de PowerPoint</vt:lpstr>
      <vt:lpstr>Limpieza de plazas</vt:lpstr>
      <vt:lpstr>Presentación de PowerPoint</vt:lpstr>
      <vt:lpstr>INFORMACION GENERAL</vt:lpstr>
      <vt:lpstr>MEDIOS DE CONTACTO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Prevención Social del Delito Juárez N.L.</dc:title>
  <dc:creator>prevencion</dc:creator>
  <cp:lastModifiedBy>juan vega</cp:lastModifiedBy>
  <cp:revision>63</cp:revision>
  <dcterms:created xsi:type="dcterms:W3CDTF">2018-06-16T14:53:08Z</dcterms:created>
  <dcterms:modified xsi:type="dcterms:W3CDTF">2018-07-06T22:12:41Z</dcterms:modified>
</cp:coreProperties>
</file>